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62" r:id="rId5"/>
    <p:sldId id="258" r:id="rId6"/>
    <p:sldId id="259" r:id="rId7"/>
    <p:sldId id="260" r:id="rId8"/>
    <p:sldId id="261" r:id="rId9"/>
  </p:sldIdLst>
  <p:sldSz cx="12192000" cy="6858000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>
        <a:defRPr sz="4400"/>
      </a:lvl1pPr>
    </p:titleStyle>
    <p:bodyStyle>
      <a:lvl1pPr>
        <a:defRPr sz="1800"/>
      </a:lvl1pPr>
    </p:bodyStyle>
    <p:otherStyle>
      <a:lvl1pPr>
        <a:defRPr sz="1800"/>
      </a:lvl1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Bar"/>
          <p:cNvSpPr/>
          <p:nvPr/>
        </p:nvSpPr>
        <p:spPr>
          <a:xfrm>
            <a:off x="0" y="0"/>
            <a:ext cx="12192000" cy="250000"/>
          </a:xfrm>
          <a:prstGeom prst="rect">
            <a:avLst/>
          </a:prstGeom>
          <a:solidFill>
            <a:srgbClr val="1F4E79"/>
          </a:solidFill>
          <a:ln>
            <a:noFill/>
          </a:ln>
        </p:spPr>
        <p:txBody>
          <a:bodyPr/>
          <a:lstStyle/>
          <a:p/>
        </p:txBody>
      </p:sp>
      <p:sp>
        <p:nvSpPr>
          <p:cNvPr id="3" name="MidBar"/>
          <p:cNvSpPr/>
          <p:nvPr/>
        </p:nvSpPr>
        <p:spPr>
          <a:xfrm>
            <a:off x="4500000" y="2850000"/>
            <a:ext cx="3192000" cy="60000"/>
          </a:xfrm>
          <a:prstGeom prst="rect">
            <a:avLst/>
          </a:prstGeom>
          <a:solidFill>
            <a:srgbClr val="F79646"/>
          </a:solidFill>
          <a:ln>
            <a:noFill/>
          </a:ln>
        </p:spPr>
        <p:txBody>
          <a:bodyPr/>
          <a:lstStyle/>
          <a:p/>
        </p:txBody>
      </p:sp>
      <p:sp>
        <p:nvSpPr>
          <p:cNvPr id="4" name="MainTitle"/>
          <p:cNvSpPr txBox="1"/>
          <p:nvPr/>
        </p:nvSpPr>
        <p:spPr>
          <a:xfrm>
            <a:off x="800000" y="1900000"/>
            <a:ext cx="10600000" cy="10000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ctr">
              <a:spcAft>
                <a:spcPts val="200"/>
              </a:spcAft>
            </a:pPr>
            <a:r>
              <a:rPr lang="zh-CN" sz="40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STM32 GPIO 结构与输入输出模式</a:t>
            </a:r>
            <a:endParaRPr lang="zh-CN" sz="4000" b="1">
              <a:solidFill>
                <a:srgbClr val="1F4E7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SubTitle"/>
          <p:cNvSpPr txBox="1"/>
          <p:nvPr/>
        </p:nvSpPr>
        <p:spPr>
          <a:xfrm>
            <a:off x="800000" y="3100000"/>
            <a:ext cx="10600000" cy="7000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ctr">
              <a:spcAft>
                <a:spcPts val="200"/>
              </a:spcAft>
            </a:pPr>
            <a:r>
              <a:rPr lang="zh-CN" sz="2000">
                <a:solidFill>
                  <a:srgbClr val="2E74B5"/>
                </a:solidFill>
                <a:latin typeface="微软雅黑" panose="020B0503020204020204" charset="-122"/>
                <a:ea typeface="微软雅黑" panose="020B0503020204020204" charset="-122"/>
              </a:rPr>
              <a:t>通用推挽 · 通用开漏 · 复用推挽 · 复用开漏</a:t>
            </a:r>
            <a:endParaRPr lang="zh-CN" sz="2000">
              <a:solidFill>
                <a:srgbClr val="2E74B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SubTitle2"/>
          <p:cNvSpPr txBox="1"/>
          <p:nvPr/>
        </p:nvSpPr>
        <p:spPr>
          <a:xfrm>
            <a:off x="800000" y="3600000"/>
            <a:ext cx="10600000" cy="7000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ctr">
              <a:spcAft>
                <a:spcPts val="200"/>
              </a:spcAft>
            </a:pPr>
            <a:r>
              <a:rPr lang="zh-CN" sz="2000">
                <a:solidFill>
                  <a:srgbClr val="2E74B5"/>
                </a:solidFill>
                <a:latin typeface="微软雅黑" panose="020B0503020204020204" charset="-122"/>
                <a:ea typeface="微软雅黑" panose="020B0503020204020204" charset="-122"/>
              </a:rPr>
              <a:t>上拉 · 下拉 · 浮空 · 模拟输入</a:t>
            </a:r>
            <a:endParaRPr lang="zh-CN" sz="2000">
              <a:solidFill>
                <a:srgbClr val="2E74B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FooterInfo"/>
          <p:cNvSpPr txBox="1"/>
          <p:nvPr/>
        </p:nvSpPr>
        <p:spPr>
          <a:xfrm>
            <a:off x="800000" y="5000000"/>
            <a:ext cx="10600000" cy="9000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ctr">
              <a:spcAft>
                <a:spcPts val="200"/>
              </a:spcAft>
            </a:pPr>
            <a:r>
              <a:rPr lang="zh-CN" sz="180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电子科技协会 · 大一新生培训</a:t>
            </a:r>
            <a:endParaRPr lang="zh-CN" sz="180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FooterTime"/>
          <p:cNvSpPr txBox="1"/>
          <p:nvPr/>
        </p:nvSpPr>
        <p:spPr>
          <a:xfrm>
            <a:off x="800000" y="5500000"/>
            <a:ext cx="10600000" cy="5000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ctr">
              <a:spcAft>
                <a:spcPts val="200"/>
              </a:spcAft>
            </a:pPr>
            <a:endParaRPr lang="zh-CN" sz="1600">
              <a:solidFill>
                <a:srgbClr val="80808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BottomBar"/>
          <p:cNvSpPr/>
          <p:nvPr/>
        </p:nvSpPr>
        <p:spPr>
          <a:xfrm>
            <a:off x="0" y="6608000"/>
            <a:ext cx="12192000" cy="250000"/>
          </a:xfrm>
          <a:prstGeom prst="rect">
            <a:avLst/>
          </a:prstGeom>
          <a:solidFill>
            <a:srgbClr val="1F4E79"/>
          </a:solidFill>
          <a:ln>
            <a:noFill/>
          </a:ln>
        </p:spPr>
        <p:txBody>
          <a:bodyPr/>
          <a:lstStyle/>
          <a:p/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Bar"/>
          <p:cNvSpPr/>
          <p:nvPr/>
        </p:nvSpPr>
        <p:spPr>
          <a:xfrm>
            <a:off x="0" y="0"/>
            <a:ext cx="12192000" cy="1100000"/>
          </a:xfrm>
          <a:prstGeom prst="rect">
            <a:avLst/>
          </a:prstGeom>
          <a:solidFill>
            <a:srgbClr val="1F4E79"/>
          </a:solidFill>
          <a:ln>
            <a:noFill/>
          </a:ln>
        </p:spPr>
        <p:txBody>
          <a:bodyPr/>
          <a:lstStyle/>
          <a:p/>
        </p:txBody>
      </p:sp>
      <p:sp>
        <p:nvSpPr>
          <p:cNvPr id="3" name="TitleText"/>
          <p:cNvSpPr txBox="1"/>
          <p:nvPr/>
        </p:nvSpPr>
        <p:spPr>
          <a:xfrm>
            <a:off x="500000" y="180000"/>
            <a:ext cx="11192000" cy="7500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>
              <a:spcAft>
                <a:spcPts val="200"/>
              </a:spcAft>
            </a:pPr>
            <a:r>
              <a:rPr lang="zh-CN" sz="28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GPIO 是什么 &amp; 内部结构</a:t>
            </a:r>
            <a:endParaRPr lang="zh-CN" sz="28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Body"/>
          <p:cNvSpPr txBox="1"/>
          <p:nvPr/>
        </p:nvSpPr>
        <p:spPr>
          <a:xfrm>
            <a:off x="406960" y="1556210"/>
            <a:ext cx="11000000" cy="480000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>
              <a:spcAft>
                <a:spcPts val="300"/>
              </a:spcAft>
              <a:buFont typeface="Arial" panose="020B0604020202020204"/>
              <a:buChar char="•"/>
            </a:pPr>
            <a:r>
              <a:rPr lang="zh-CN" sz="18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GPIO = General Purpose Input / Output</a:t>
            </a:r>
            <a:r>
              <a:rPr lang="zh-CN" sz="180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  通用输入/输出端口 —— 单片机的"手脚"</a:t>
            </a:r>
            <a:endParaRPr lang="zh-CN" sz="180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Aft>
                <a:spcPts val="300"/>
              </a:spcAft>
              <a:buFont typeface="Arial" panose="020B0604020202020204"/>
              <a:buChar char="•"/>
            </a:pPr>
            <a:r>
              <a:rPr lang="zh-CN" sz="18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输出</a:t>
            </a:r>
            <a:r>
              <a:rPr lang="zh-CN" sz="180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  让引脚输出高电平(3.3V) / 低电平(0V)，控制 LED、蜂鸣器等</a:t>
            </a:r>
            <a:endParaRPr lang="zh-CN" sz="180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Aft>
                <a:spcPts val="300"/>
              </a:spcAft>
              <a:buFont typeface="Arial" panose="020B0604020202020204"/>
              <a:buChar char="•"/>
            </a:pPr>
            <a:r>
              <a:rPr lang="zh-CN" sz="18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输入</a:t>
            </a:r>
            <a:r>
              <a:rPr lang="zh-CN" sz="180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  读取引脚是高 / 低电平，用于按键、传感器信号</a:t>
            </a:r>
            <a:endParaRPr lang="zh-CN" sz="180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Aft>
                <a:spcPts val="300"/>
              </a:spcAft>
              <a:buFont typeface="Arial" panose="020B0604020202020204"/>
              <a:buChar char="•"/>
            </a:pPr>
            <a:r>
              <a:rPr lang="zh-CN" sz="18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命名</a:t>
            </a:r>
            <a:r>
              <a:rPr lang="zh-CN" sz="180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  PA0、PB5、PC13 … 每端口 16 个引脚（0~15）</a:t>
            </a:r>
            <a:endParaRPr lang="zh-CN" sz="180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Aft>
                <a:spcPts val="300"/>
              </a:spcAft>
              <a:buFont typeface="Arial" panose="020B0604020202020204"/>
              <a:buChar char="•"/>
            </a:pPr>
            <a:r>
              <a:rPr lang="zh-CN" sz="18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内部核心结构</a:t>
            </a:r>
            <a:r>
              <a:rPr lang="zh-CN" sz="180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  IDR（输入寄存器）· ODR（输出寄存器）· 上/下拉电阻 · 施密特触发器 · 推挽/开漏输出级 · 保护二极管</a:t>
            </a:r>
            <a:endParaRPr lang="zh-CN" sz="180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spcAft>
                <a:spcPts val="200"/>
              </a:spcAft>
            </a:pPr>
            <a:r>
              <a:rPr lang="zh-CN" sz="1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一句话：学好 GPIO，就拿到了控制 STM32 世界的"钥匙"</a:t>
            </a:r>
            <a:endParaRPr lang="zh-CN" sz="18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Footer"/>
          <p:cNvSpPr txBox="1"/>
          <p:nvPr/>
        </p:nvSpPr>
        <p:spPr>
          <a:xfrm>
            <a:off x="500000" y="6380000"/>
            <a:ext cx="11192000" cy="3500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r">
              <a:spcAft>
                <a:spcPts val="200"/>
              </a:spcAft>
            </a:pPr>
            <a:r>
              <a:rPr lang="zh-CN" sz="1100">
                <a:solidFill>
                  <a:srgbClr val="808080"/>
                </a:solidFill>
                <a:latin typeface="微软雅黑" panose="020B0503020204020204" charset="-122"/>
                <a:ea typeface="微软雅黑" panose="020B0503020204020204" charset="-122"/>
              </a:rPr>
              <a:t>电子科技协会 · STM32 GPIO 培训     </a:t>
            </a:r>
            <a:endParaRPr lang="zh-CN" sz="1100">
              <a:solidFill>
                <a:srgbClr val="80808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Bar"/>
          <p:cNvSpPr/>
          <p:nvPr/>
        </p:nvSpPr>
        <p:spPr>
          <a:xfrm>
            <a:off x="0" y="0"/>
            <a:ext cx="12218035" cy="812165"/>
          </a:xfrm>
          <a:prstGeom prst="rect">
            <a:avLst/>
          </a:prstGeom>
          <a:solidFill>
            <a:srgbClr val="1F4E79"/>
          </a:solidFill>
          <a:ln>
            <a:noFill/>
          </a:ln>
        </p:spPr>
        <p:txBody>
          <a:bodyPr/>
          <a:lstStyle/>
          <a:p/>
        </p:txBody>
      </p:sp>
      <p:sp>
        <p:nvSpPr>
          <p:cNvPr id="3" name="TitleText"/>
          <p:cNvSpPr txBox="1"/>
          <p:nvPr/>
        </p:nvSpPr>
        <p:spPr>
          <a:xfrm>
            <a:off x="500000" y="180000"/>
            <a:ext cx="11192000" cy="7500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>
              <a:spcAft>
                <a:spcPts val="200"/>
              </a:spcAft>
            </a:pPr>
            <a:r>
              <a:rPr lang="zh-CN" sz="28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GPIO </a:t>
            </a:r>
            <a:endParaRPr lang="zh-CN" sz="28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Body"/>
          <p:cNvSpPr txBox="1"/>
          <p:nvPr/>
        </p:nvSpPr>
        <p:spPr>
          <a:xfrm>
            <a:off x="406960" y="1556210"/>
            <a:ext cx="11000000" cy="480000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>
              <a:spcAft>
                <a:spcPts val="300"/>
              </a:spcAft>
              <a:buFont typeface="Arial" panose="020B0604020202020204"/>
              <a:buChar char="•"/>
            </a:pPr>
            <a:endParaRPr lang="zh-CN" sz="18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Footer"/>
          <p:cNvSpPr txBox="1"/>
          <p:nvPr/>
        </p:nvSpPr>
        <p:spPr>
          <a:xfrm>
            <a:off x="500000" y="6380000"/>
            <a:ext cx="11192000" cy="3500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r">
              <a:spcAft>
                <a:spcPts val="200"/>
              </a:spcAft>
            </a:pPr>
            <a:r>
              <a:rPr lang="zh-CN" sz="1100">
                <a:solidFill>
                  <a:srgbClr val="808080"/>
                </a:solidFill>
                <a:latin typeface="微软雅黑" panose="020B0503020204020204" charset="-122"/>
                <a:ea typeface="微软雅黑" panose="020B0503020204020204" charset="-122"/>
              </a:rPr>
              <a:t>电子科技协会 · STM32 GPIO 培训     </a:t>
            </a:r>
            <a:endParaRPr lang="zh-CN" sz="1100">
              <a:solidFill>
                <a:srgbClr val="80808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4" name="图片 3" descr="GPIO_gpio_basic_structur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4765" y="764540"/>
            <a:ext cx="10861040" cy="56864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Bar"/>
          <p:cNvSpPr/>
          <p:nvPr/>
        </p:nvSpPr>
        <p:spPr>
          <a:xfrm>
            <a:off x="0" y="0"/>
            <a:ext cx="12192000" cy="1100000"/>
          </a:xfrm>
          <a:prstGeom prst="rect">
            <a:avLst/>
          </a:prstGeom>
          <a:solidFill>
            <a:srgbClr val="1F4E79"/>
          </a:solidFill>
          <a:ln>
            <a:noFill/>
          </a:ln>
        </p:spPr>
        <p:txBody>
          <a:bodyPr/>
          <a:lstStyle/>
          <a:p/>
        </p:txBody>
      </p:sp>
      <p:sp>
        <p:nvSpPr>
          <p:cNvPr id="3" name="TitleText"/>
          <p:cNvSpPr txBox="1"/>
          <p:nvPr/>
        </p:nvSpPr>
        <p:spPr>
          <a:xfrm>
            <a:off x="500000" y="180000"/>
            <a:ext cx="11192000" cy="7500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>
              <a:spcAft>
                <a:spcPts val="200"/>
              </a:spcAft>
            </a:pPr>
            <a:r>
              <a:rPr lang="zh-CN" sz="28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四种输入模式</a:t>
            </a:r>
            <a:endParaRPr lang="zh-CN" sz="28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Body"/>
          <p:cNvSpPr txBox="1"/>
          <p:nvPr/>
        </p:nvSpPr>
        <p:spPr>
          <a:xfrm>
            <a:off x="600000" y="1400000"/>
            <a:ext cx="11000000" cy="480000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>
              <a:spcAft>
                <a:spcPts val="300"/>
              </a:spcAft>
              <a:buFont typeface="Arial" panose="020B0604020202020204"/>
              <a:buChar char="•"/>
            </a:pPr>
            <a:r>
              <a:rPr lang="zh-CN" sz="18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浮空输入</a:t>
            </a:r>
            <a:r>
              <a:rPr lang="zh-CN" sz="180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  内部不接上/下拉，电平完全由外部决定；引脚悬空时容易乱跳</a:t>
            </a:r>
            <a:endParaRPr lang="zh-CN" sz="180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Aft>
                <a:spcPts val="300"/>
              </a:spcAft>
              <a:buFont typeface="Arial" panose="020B0604020202020204"/>
              <a:buChar char="•"/>
            </a:pPr>
            <a:r>
              <a:rPr lang="zh-CN" sz="18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上拉输入</a:t>
            </a:r>
            <a:r>
              <a:rPr lang="zh-CN" sz="180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  内部上拉到 VDD，悬空默认高电平；按键一端接 GND 最常用</a:t>
            </a:r>
            <a:endParaRPr lang="zh-CN" sz="180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Aft>
                <a:spcPts val="300"/>
              </a:spcAft>
              <a:buFont typeface="Arial" panose="020B0604020202020204"/>
              <a:buChar char="•"/>
            </a:pPr>
            <a:r>
              <a:rPr lang="zh-CN" sz="18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下拉输入</a:t>
            </a:r>
            <a:r>
              <a:rPr lang="zh-CN" sz="180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  内部下拉到 GND，悬空默认低电平；按键一端接 VDD 时使用</a:t>
            </a:r>
            <a:endParaRPr lang="zh-CN" sz="180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Aft>
                <a:spcPts val="300"/>
              </a:spcAft>
              <a:buFont typeface="Arial" panose="020B0604020202020204"/>
              <a:buChar char="•"/>
            </a:pPr>
            <a:r>
              <a:rPr lang="zh-CN" sz="18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模拟输入</a:t>
            </a:r>
            <a:r>
              <a:rPr lang="zh-CN" sz="180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  不经过施密特触发器，直接送 ADC 采集连续电压（电位器、传感器）</a:t>
            </a:r>
            <a:endParaRPr lang="zh-CN" sz="180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spcAft>
                <a:spcPts val="200"/>
              </a:spcAft>
            </a:pPr>
            <a:r>
              <a:rPr lang="zh-CN" sz="1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口诀：浮空悬空漂 · 上拉悬空高 · 下拉悬空低 · 模拟直接去 ADC</a:t>
            </a:r>
            <a:endParaRPr lang="zh-CN" sz="18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Footer"/>
          <p:cNvSpPr txBox="1"/>
          <p:nvPr/>
        </p:nvSpPr>
        <p:spPr>
          <a:xfrm>
            <a:off x="500000" y="6380000"/>
            <a:ext cx="11192000" cy="3500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r">
              <a:spcAft>
                <a:spcPts val="200"/>
              </a:spcAft>
            </a:pPr>
            <a:r>
              <a:rPr lang="zh-CN" sz="1100">
                <a:solidFill>
                  <a:srgbClr val="808080"/>
                </a:solidFill>
                <a:latin typeface="微软雅黑" panose="020B0503020204020204" charset="-122"/>
                <a:ea typeface="微软雅黑" panose="020B0503020204020204" charset="-122"/>
              </a:rPr>
              <a:t>电子科技协会 · STM32 GPIO 培训     </a:t>
            </a:r>
            <a:endParaRPr lang="zh-CN" sz="1100">
              <a:solidFill>
                <a:srgbClr val="80808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Bar"/>
          <p:cNvSpPr/>
          <p:nvPr/>
        </p:nvSpPr>
        <p:spPr>
          <a:xfrm>
            <a:off x="0" y="0"/>
            <a:ext cx="12192000" cy="1100000"/>
          </a:xfrm>
          <a:prstGeom prst="rect">
            <a:avLst/>
          </a:prstGeom>
          <a:solidFill>
            <a:srgbClr val="1F4E79"/>
          </a:solidFill>
          <a:ln>
            <a:noFill/>
          </a:ln>
        </p:spPr>
        <p:txBody>
          <a:bodyPr/>
          <a:lstStyle/>
          <a:p/>
        </p:txBody>
      </p:sp>
      <p:sp>
        <p:nvSpPr>
          <p:cNvPr id="3" name="TitleText"/>
          <p:cNvSpPr txBox="1"/>
          <p:nvPr/>
        </p:nvSpPr>
        <p:spPr>
          <a:xfrm>
            <a:off x="500000" y="180000"/>
            <a:ext cx="11192000" cy="7500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>
              <a:spcAft>
                <a:spcPts val="200"/>
              </a:spcAft>
            </a:pPr>
            <a:r>
              <a:rPr lang="zh-CN" sz="28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四种输出模式</a:t>
            </a:r>
            <a:endParaRPr lang="zh-CN" sz="28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Body"/>
          <p:cNvSpPr txBox="1"/>
          <p:nvPr/>
        </p:nvSpPr>
        <p:spPr>
          <a:xfrm>
            <a:off x="600000" y="1400000"/>
            <a:ext cx="11000000" cy="480000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>
              <a:spcAft>
                <a:spcPts val="300"/>
              </a:spcAft>
              <a:buFont typeface="Arial" panose="020B0604020202020204"/>
              <a:buChar char="•"/>
            </a:pPr>
            <a:r>
              <a:rPr lang="zh-CN" sz="18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通用推挽输出</a:t>
            </a:r>
            <a:r>
              <a:rPr lang="zh-CN" sz="180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  ODR 自己控制，能主动输出高/低电平，驱动能力强；用于 LED、普通数字输出</a:t>
            </a:r>
            <a:endParaRPr lang="zh-CN" sz="180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Aft>
                <a:spcPts val="300"/>
              </a:spcAft>
              <a:buFont typeface="Arial" panose="020B0604020202020204"/>
              <a:buChar char="•"/>
            </a:pPr>
            <a:r>
              <a:rPr lang="zh-CN" sz="18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通用开漏输出</a:t>
            </a:r>
            <a:r>
              <a:rPr lang="zh-CN" sz="180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  只有 N 管，只能拉低不能主动拉高；必须外加上拉电阻；用于线与、电平转换</a:t>
            </a:r>
            <a:endParaRPr lang="zh-CN" sz="180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Aft>
                <a:spcPts val="300"/>
              </a:spcAft>
              <a:buFont typeface="Arial" panose="020B0604020202020204"/>
              <a:buChar char="•"/>
            </a:pPr>
            <a:r>
              <a:rPr lang="zh-CN" sz="18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复用推挽输出</a:t>
            </a:r>
            <a:r>
              <a:rPr lang="zh-CN" sz="180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  由片内外设(AF)驱动，能高能低；用于 USART TX、PWM、SPI 等</a:t>
            </a:r>
            <a:endParaRPr lang="zh-CN" sz="180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Aft>
                <a:spcPts val="300"/>
              </a:spcAft>
              <a:buFont typeface="Arial" panose="020B0604020202020204"/>
              <a:buChar char="•"/>
            </a:pPr>
            <a:r>
              <a:rPr lang="zh-CN" sz="18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复用开漏输出</a:t>
            </a:r>
            <a:r>
              <a:rPr lang="zh-CN" sz="180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  由片内外设驱动，开漏结构；I²C 的 SDA / SCL 必须用它并外加上拉</a:t>
            </a:r>
            <a:endParaRPr lang="zh-CN" sz="180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spcAft>
                <a:spcPts val="200"/>
              </a:spcAft>
            </a:pPr>
            <a:r>
              <a:rPr lang="zh-CN" sz="1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口诀：通用自己控，复用交给外设；推挽能高能低，开漏需外接上拉</a:t>
            </a:r>
            <a:endParaRPr lang="zh-CN" sz="18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Footer"/>
          <p:cNvSpPr txBox="1"/>
          <p:nvPr/>
        </p:nvSpPr>
        <p:spPr>
          <a:xfrm>
            <a:off x="500000" y="6380000"/>
            <a:ext cx="11192000" cy="3500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r">
              <a:spcAft>
                <a:spcPts val="200"/>
              </a:spcAft>
            </a:pPr>
            <a:r>
              <a:rPr lang="zh-CN" sz="1100">
                <a:solidFill>
                  <a:srgbClr val="808080"/>
                </a:solidFill>
                <a:latin typeface="微软雅黑" panose="020B0503020204020204" charset="-122"/>
                <a:ea typeface="微软雅黑" panose="020B0503020204020204" charset="-122"/>
              </a:rPr>
              <a:t>电子科技协会 · STM32 GPIO 培训     </a:t>
            </a:r>
            <a:endParaRPr lang="zh-CN" sz="1100">
              <a:solidFill>
                <a:srgbClr val="80808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Bar"/>
          <p:cNvSpPr/>
          <p:nvPr/>
        </p:nvSpPr>
        <p:spPr>
          <a:xfrm>
            <a:off x="0" y="0"/>
            <a:ext cx="12192000" cy="1100000"/>
          </a:xfrm>
          <a:prstGeom prst="rect">
            <a:avLst/>
          </a:prstGeom>
          <a:solidFill>
            <a:srgbClr val="1F4E79"/>
          </a:solidFill>
          <a:ln>
            <a:noFill/>
          </a:ln>
        </p:spPr>
        <p:txBody>
          <a:bodyPr/>
          <a:lstStyle/>
          <a:p/>
        </p:txBody>
      </p:sp>
      <p:sp>
        <p:nvSpPr>
          <p:cNvPr id="3" name="TitleText"/>
          <p:cNvSpPr txBox="1"/>
          <p:nvPr/>
        </p:nvSpPr>
        <p:spPr>
          <a:xfrm>
            <a:off x="500000" y="180000"/>
            <a:ext cx="11192000" cy="7500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>
              <a:spcAft>
                <a:spcPts val="200"/>
              </a:spcAft>
            </a:pPr>
            <a:r>
              <a:rPr lang="zh-CN" sz="28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模式怎么选 &amp; 易错点</a:t>
            </a:r>
            <a:endParaRPr lang="zh-CN" sz="28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Body"/>
          <p:cNvSpPr txBox="1"/>
          <p:nvPr/>
        </p:nvSpPr>
        <p:spPr>
          <a:xfrm>
            <a:off x="600000" y="1400000"/>
            <a:ext cx="11000000" cy="480000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>
              <a:spcAft>
                <a:spcPts val="300"/>
              </a:spcAft>
              <a:buFont typeface="Arial" panose="020B0604020202020204"/>
              <a:buChar char="•"/>
            </a:pPr>
            <a:r>
              <a:rPr lang="zh-CN" sz="16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LED / 普通高低电平输出</a:t>
            </a:r>
            <a:r>
              <a:rPr lang="zh-CN" sz="160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  → 通用推挽输出</a:t>
            </a:r>
            <a:endParaRPr lang="zh-CN" sz="160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Aft>
                <a:spcPts val="300"/>
              </a:spcAft>
              <a:buFont typeface="Arial" panose="020B0604020202020204"/>
              <a:buChar char="•"/>
            </a:pPr>
            <a:r>
              <a:rPr lang="zh-CN" sz="16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串口 TX / PWM / SPI</a:t>
            </a:r>
            <a:r>
              <a:rPr lang="zh-CN" sz="160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  → 复用推挽输出</a:t>
            </a:r>
            <a:endParaRPr lang="zh-CN" sz="160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Aft>
                <a:spcPts val="300"/>
              </a:spcAft>
              <a:buFont typeface="Arial" panose="020B0604020202020204"/>
              <a:buChar char="•"/>
            </a:pPr>
            <a:r>
              <a:rPr lang="zh-CN" sz="16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I²C SDA / SCL</a:t>
            </a:r>
            <a:r>
              <a:rPr lang="zh-CN" sz="160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  → 复用开漏输出 + 外部上拉</a:t>
            </a:r>
            <a:endParaRPr lang="zh-CN" sz="160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Aft>
                <a:spcPts val="300"/>
              </a:spcAft>
              <a:buFont typeface="Arial" panose="020B0604020202020204"/>
              <a:buChar char="•"/>
            </a:pPr>
            <a:r>
              <a:rPr lang="zh-CN" sz="16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按键（一端接 GND / VDD）</a:t>
            </a:r>
            <a:r>
              <a:rPr lang="zh-CN" sz="160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  → 上拉输入 / 下拉输入</a:t>
            </a:r>
            <a:endParaRPr lang="zh-CN" sz="160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Aft>
                <a:spcPts val="300"/>
              </a:spcAft>
              <a:buFont typeface="Arial" panose="020B0604020202020204"/>
              <a:buChar char="•"/>
            </a:pPr>
            <a:r>
              <a:rPr lang="zh-CN" sz="16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ADC 采样 / 电位器</a:t>
            </a:r>
            <a:r>
              <a:rPr lang="zh-CN" sz="160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  → 模拟输入；外部已定电平 → 浮空输入</a:t>
            </a:r>
            <a:endParaRPr lang="zh-CN" sz="160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spcAft>
                <a:spcPts val="200"/>
              </a:spcAft>
            </a:pPr>
            <a:r>
              <a:rPr lang="zh-CN" sz="15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易错点：忘开 GPIO 时钟 · 开漏忘加上拉 · 浮空引脚悬空 · 复用模式用错 · 不注意 5V 耐压</a:t>
            </a:r>
            <a:endParaRPr lang="zh-CN" sz="15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Footer"/>
          <p:cNvSpPr txBox="1"/>
          <p:nvPr/>
        </p:nvSpPr>
        <p:spPr>
          <a:xfrm>
            <a:off x="500000" y="6380000"/>
            <a:ext cx="11192000" cy="3500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r">
              <a:spcAft>
                <a:spcPts val="200"/>
              </a:spcAft>
            </a:pPr>
            <a:r>
              <a:rPr lang="zh-CN" sz="1100">
                <a:solidFill>
                  <a:srgbClr val="808080"/>
                </a:solidFill>
                <a:latin typeface="微软雅黑" panose="020B0503020204020204" charset="-122"/>
                <a:ea typeface="微软雅黑" panose="020B0503020204020204" charset="-122"/>
              </a:rPr>
              <a:t>电子科技协会 · STM32 GPIO 培训    </a:t>
            </a:r>
            <a:endParaRPr lang="zh-CN" sz="1100">
              <a:solidFill>
                <a:srgbClr val="80808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Bar"/>
          <p:cNvSpPr/>
          <p:nvPr/>
        </p:nvSpPr>
        <p:spPr>
          <a:xfrm>
            <a:off x="0" y="0"/>
            <a:ext cx="12192000" cy="1100000"/>
          </a:xfrm>
          <a:prstGeom prst="rect">
            <a:avLst/>
          </a:prstGeom>
          <a:solidFill>
            <a:srgbClr val="1F4E79"/>
          </a:solidFill>
          <a:ln>
            <a:noFill/>
          </a:ln>
        </p:spPr>
        <p:txBody>
          <a:bodyPr/>
          <a:lstStyle/>
          <a:p/>
        </p:txBody>
      </p:sp>
      <p:sp>
        <p:nvSpPr>
          <p:cNvPr id="3" name="TitleText"/>
          <p:cNvSpPr txBox="1"/>
          <p:nvPr/>
        </p:nvSpPr>
        <p:spPr>
          <a:xfrm>
            <a:off x="500000" y="180000"/>
            <a:ext cx="11192000" cy="7500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>
              <a:spcAft>
                <a:spcPts val="200"/>
              </a:spcAft>
            </a:pPr>
            <a:r>
              <a:rPr lang="zh-CN" sz="28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总结与互动</a:t>
            </a:r>
            <a:endParaRPr lang="zh-CN" sz="28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Body"/>
          <p:cNvSpPr txBox="1"/>
          <p:nvPr/>
        </p:nvSpPr>
        <p:spPr>
          <a:xfrm>
            <a:off x="600000" y="1400000"/>
            <a:ext cx="11000000" cy="480000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algn="ctr">
              <a:spcAft>
                <a:spcPts val="200"/>
              </a:spcAft>
            </a:pPr>
            <a:r>
              <a:rPr lang="zh-CN" sz="24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4 种输出 = 通用 / 复用 × 推挽 / 开漏</a:t>
            </a:r>
            <a:endParaRPr lang="zh-CN" sz="2400" b="1">
              <a:solidFill>
                <a:srgbClr val="1F4E79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spcAft>
                <a:spcPts val="200"/>
              </a:spcAft>
            </a:pPr>
            <a:r>
              <a:rPr lang="zh-CN" sz="24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4 种输入 = 浮空 / 上拉 / 下拉 / 模拟</a:t>
            </a:r>
            <a:endParaRPr lang="zh-CN" sz="2400" b="1">
              <a:solidFill>
                <a:srgbClr val="1F4E79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Aft>
                <a:spcPts val="100"/>
              </a:spcAft>
            </a:pPr>
          </a:p>
          <a:p>
            <a:pPr algn="ctr">
              <a:spcAft>
                <a:spcPts val="200"/>
              </a:spcAft>
            </a:pPr>
            <a:r>
              <a:rPr 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终极口诀</a:t>
            </a:r>
            <a:endParaRPr lang="zh-CN" sz="20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spcAft>
                <a:spcPts val="200"/>
              </a:spcAft>
            </a:pPr>
            <a:r>
              <a:rPr lang="zh-CN" sz="2200" b="1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通用自己控，复用交给外设；</a:t>
            </a:r>
            <a:endParaRPr lang="zh-CN" sz="2200" b="1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spcAft>
                <a:spcPts val="200"/>
              </a:spcAft>
            </a:pPr>
            <a:r>
              <a:rPr lang="zh-CN" sz="2200" b="1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</a:rPr>
              <a:t>推挽能高能低，开漏需外接上拉。</a:t>
            </a:r>
            <a:endParaRPr lang="zh-CN" sz="2200" b="1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spcAft>
                <a:spcPts val="200"/>
              </a:spcAft>
            </a:pPr>
            <a:r>
              <a:rPr lang="zh-CN" sz="2200" b="1">
                <a:solidFill>
                  <a:srgbClr val="2E74B5"/>
                </a:solidFill>
                <a:latin typeface="微软雅黑" panose="020B0503020204020204" charset="-122"/>
                <a:ea typeface="微软雅黑" panose="020B0503020204020204" charset="-122"/>
              </a:rPr>
              <a:t>浮空悬空漂，上拉悬空高，下拉悬空低，模拟去 ADC。</a:t>
            </a:r>
            <a:endParaRPr lang="zh-CN" sz="2200" b="1">
              <a:solidFill>
                <a:srgbClr val="2E74B5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Aft>
                <a:spcPts val="100"/>
              </a:spcAft>
            </a:pPr>
          </a:p>
          <a:p>
            <a:pPr algn="ctr">
              <a:spcAft>
                <a:spcPts val="200"/>
              </a:spcAft>
            </a:pPr>
            <a:r>
              <a:rPr lang="zh-CN" sz="1800" b="1">
                <a:solidFill>
                  <a:srgbClr val="1F4E79"/>
                </a:solidFill>
                <a:latin typeface="微软雅黑" panose="020B0503020204020204" charset="-122"/>
                <a:ea typeface="微软雅黑" panose="020B0503020204020204" charset="-122"/>
              </a:rPr>
              <a:t>Q &amp; A   ·   下一步：一起点亮第一颗 LED、按下第一个按键！</a:t>
            </a:r>
            <a:endParaRPr lang="zh-CN" sz="1800" b="1">
              <a:solidFill>
                <a:srgbClr val="1F4E7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Footer"/>
          <p:cNvSpPr txBox="1"/>
          <p:nvPr/>
        </p:nvSpPr>
        <p:spPr>
          <a:xfrm>
            <a:off x="500000" y="6380000"/>
            <a:ext cx="11192000" cy="3500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algn="r">
              <a:spcAft>
                <a:spcPts val="200"/>
              </a:spcAft>
            </a:pPr>
            <a:r>
              <a:rPr lang="zh-CN" sz="1100">
                <a:solidFill>
                  <a:srgbClr val="808080"/>
                </a:solidFill>
                <a:latin typeface="微软雅黑" panose="020B0503020204020204" charset="-122"/>
                <a:ea typeface="微软雅黑" panose="020B0503020204020204" charset="-122"/>
              </a:rPr>
              <a:t>电子科技协会 · STM32 GPIO 培训     </a:t>
            </a:r>
            <a:endParaRPr lang="zh-CN" sz="1100">
              <a:solidFill>
                <a:srgbClr val="80808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</a:fillStyleLst>
      <a:lnStyleLst>
        <a:ln w="9525" cap="flat" cmpd="sng" algn="ctr">
          <a:solidFill>
            <a:schemeClr val="phClr"/>
          </a:solidFill>
        </a:ln>
        <a:ln/>
        <a:ln/>
      </a:lnStyleLst>
      <a:effectStyleLst>
        <a:effectStyle>
          <a:effectLst/>
        </a:effectStyle>
      </a:effectStyleLst>
      <a:bgFillStyleLst>
        <a:solidFill>
          <a:schemeClr val="phClr"/>
        </a:soli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1288</Words>
  <Application>WPS 演示</Application>
  <PresentationFormat/>
  <Paragraphs>68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Arial</vt:lpstr>
      <vt:lpstr>宋体</vt:lpstr>
      <vt:lpstr>Wingdings</vt:lpstr>
      <vt:lpstr>微软雅黑</vt:lpstr>
      <vt:lpstr>Arial</vt:lpstr>
      <vt:lpstr>Arial Unicode MS</vt:lpstr>
      <vt:lpstr>Calibri</vt:lpstr>
      <vt:lpstr>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蔚然成风</cp:lastModifiedBy>
  <cp:revision>3</cp:revision>
  <dcterms:created xsi:type="dcterms:W3CDTF">2026-09-07T13:47:00Z</dcterms:created>
  <dcterms:modified xsi:type="dcterms:W3CDTF">2026-09-08T02:38:02Z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94962E946C4743EF988A4F31E2036E3D_13</vt:lpwstr>
  </property>
  <property fmtid="{D5CDD505-2E9C-101B-9397-08002B2CF9AE}" pid="3" name="KSOProductBuildVer">
    <vt:lpwstr>2052-12.1.0.28505</vt:lpwstr>
  </property>
</Properties>
</file>